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75" r:id="rId3"/>
    <p:sldId id="299" r:id="rId4"/>
    <p:sldId id="297" r:id="rId5"/>
    <p:sldId id="301" r:id="rId6"/>
    <p:sldId id="303" r:id="rId7"/>
    <p:sldId id="302" r:id="rId8"/>
    <p:sldId id="311" r:id="rId9"/>
    <p:sldId id="321" r:id="rId10"/>
    <p:sldId id="312" r:id="rId11"/>
    <p:sldId id="304" r:id="rId12"/>
    <p:sldId id="320" r:id="rId13"/>
    <p:sldId id="313" r:id="rId14"/>
    <p:sldId id="315" r:id="rId15"/>
    <p:sldId id="310" r:id="rId16"/>
    <p:sldId id="316" r:id="rId17"/>
    <p:sldId id="318" r:id="rId18"/>
    <p:sldId id="300" r:id="rId19"/>
    <p:sldId id="322" r:id="rId20"/>
    <p:sldId id="324" r:id="rId21"/>
    <p:sldId id="326" r:id="rId22"/>
    <p:sldId id="327" r:id="rId23"/>
    <p:sldId id="328" r:id="rId24"/>
    <p:sldId id="330" r:id="rId25"/>
    <p:sldId id="329" r:id="rId26"/>
    <p:sldId id="274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30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-656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9219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nlp.stanford.edu/pubs/CICLing2011-manning-tagging.pdf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53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78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73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47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6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300115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2975674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186591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01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4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48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https://nlp.stanford.edu/pubs/CICLing2011-manning-tagging.pdf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10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43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ubs/CICLing2011-manning-tagging.pdf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Unit 7</a:t>
            </a:r>
            <a:br>
              <a:rPr lang="en" sz="3200" dirty="0"/>
            </a:br>
            <a:r>
              <a:rPr lang="en" sz="3200" dirty="0"/>
              <a:t>POS Tagging</a:t>
            </a: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Relevant knowledge for POS tagging models </a:t>
            </a:r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xmlns="" id="{36134533-70E9-D540-96A6-FC69EA6C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320"/>
            <a:ext cx="9144000" cy="40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9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Machine Learning refresher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3B86F6C-EDC2-7948-90BD-DA15D1AC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94" y="791770"/>
            <a:ext cx="6430211" cy="41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POS Tagging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2EE3024-C3CE-6A49-B407-232389D5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636" y="495520"/>
            <a:ext cx="5219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0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Automatic Tagging: Default Tagger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650521"/>
            <a:ext cx="8520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Tx/>
            </a:pPr>
            <a:r>
              <a:rPr lang="en-US" sz="2000" b="1" dirty="0"/>
              <a:t>The Default Tagger: </a:t>
            </a:r>
            <a:r>
              <a:rPr lang="en-US" sz="2000" dirty="0"/>
              <a:t>assigns the same tag to each token; good for establishing a baseline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b="1" dirty="0"/>
              <a:t>On test set, obtains 14% accuracy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A1CF1D5-2076-AF4A-83C6-2D7E8354A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7" y="2019568"/>
            <a:ext cx="7859948" cy="30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1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Automatic Tagging: </a:t>
            </a:r>
            <a:r>
              <a:rPr lang="en-US" dirty="0" err="1"/>
              <a:t>RegExp</a:t>
            </a:r>
            <a:r>
              <a:rPr lang="en-US" dirty="0"/>
              <a:t> Tagger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650521"/>
            <a:ext cx="85206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Tx/>
            </a:pPr>
            <a:r>
              <a:rPr lang="en-US" sz="2000" b="1" dirty="0"/>
              <a:t>The </a:t>
            </a:r>
            <a:r>
              <a:rPr lang="en-US" sz="2000" b="1" dirty="0" err="1"/>
              <a:t>RegExp</a:t>
            </a:r>
            <a:r>
              <a:rPr lang="en-US" sz="2000" b="1" dirty="0"/>
              <a:t> Tagger: </a:t>
            </a:r>
            <a:r>
              <a:rPr lang="en-US" sz="2000" dirty="0"/>
              <a:t>assigns tokens based on matching patterns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dirty="0"/>
              <a:t>E.g., any word ending in </a:t>
            </a:r>
            <a:r>
              <a:rPr lang="en-US" sz="2000" b="1" dirty="0"/>
              <a:t>ed</a:t>
            </a:r>
            <a:r>
              <a:rPr lang="en-US" sz="2000" dirty="0"/>
              <a:t> </a:t>
            </a:r>
          </a:p>
          <a:p>
            <a:pPr lvl="0">
              <a:buClrTx/>
            </a:pPr>
            <a:r>
              <a:rPr lang="en-US" sz="2000" dirty="0"/>
              <a:t>is the past principle of a verb, 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dirty="0"/>
              <a:t>and any word ending with </a:t>
            </a:r>
          </a:p>
          <a:p>
            <a:pPr lvl="0">
              <a:buClrTx/>
            </a:pPr>
            <a:r>
              <a:rPr lang="en-US" sz="2000" b="1" dirty="0"/>
              <a:t>‘s </a:t>
            </a:r>
            <a:r>
              <a:rPr lang="en-US" sz="2000" dirty="0"/>
              <a:t>is a possessive noun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b="1" dirty="0"/>
              <a:t>Accuracy increased to 24%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xmlns="" id="{CF7D5400-A850-B74F-8302-B09D2356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988" y="1123804"/>
            <a:ext cx="4970834" cy="38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7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 : N-Gram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230717" y="771013"/>
            <a:ext cx="90108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</a:pPr>
            <a:r>
              <a:rPr lang="en-US" sz="2000" b="1" dirty="0"/>
              <a:t>Unigram</a:t>
            </a:r>
            <a:r>
              <a:rPr lang="en-US" sz="2000" dirty="0"/>
              <a:t> tagging: uses a statistical algorithm (using training data) to assign </a:t>
            </a:r>
          </a:p>
          <a:p>
            <a:pPr lvl="0">
              <a:buClrTx/>
            </a:pPr>
            <a:r>
              <a:rPr lang="en-US" sz="2000" dirty="0"/>
              <a:t>the most likely tag for a token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dirty="0"/>
              <a:t>Uses only one item of context. E.g., would tag the word </a:t>
            </a:r>
            <a:r>
              <a:rPr lang="en-US" sz="2000" b="1" dirty="0"/>
              <a:t>wind</a:t>
            </a:r>
            <a:r>
              <a:rPr lang="en-US" sz="2000" dirty="0"/>
              <a:t> with the same </a:t>
            </a:r>
          </a:p>
          <a:p>
            <a:pPr lvl="0">
              <a:buClrTx/>
            </a:pPr>
            <a:r>
              <a:rPr lang="en-US" sz="2000" dirty="0"/>
              <a:t>tag for both </a:t>
            </a:r>
            <a:r>
              <a:rPr lang="en-US" sz="2000" b="1" i="1" dirty="0"/>
              <a:t>the wind </a:t>
            </a:r>
            <a:r>
              <a:rPr lang="en-US" sz="2000" dirty="0"/>
              <a:t>or </a:t>
            </a:r>
            <a:r>
              <a:rPr lang="en-US" sz="2000" b="1" i="1" dirty="0"/>
              <a:t>to wind</a:t>
            </a:r>
            <a:r>
              <a:rPr lang="en-US" sz="2000" dirty="0"/>
              <a:t>.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b="1" dirty="0"/>
              <a:t>N-gram</a:t>
            </a:r>
            <a:r>
              <a:rPr lang="en-US" sz="2000" dirty="0"/>
              <a:t> tagger: generalization of the tagger whose context is the current word</a:t>
            </a:r>
          </a:p>
          <a:p>
            <a:pPr lvl="0">
              <a:buClrTx/>
            </a:pPr>
            <a:r>
              <a:rPr lang="en-US" sz="2000" dirty="0"/>
              <a:t> together with the POS tags of the n-1 preceding tokens.  E.g., n= 3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2245D85-2ACC-6F4B-8738-EB4CDDEE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98" y="3528764"/>
            <a:ext cx="4809782" cy="14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4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 : N-Gram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226112" y="1354173"/>
            <a:ext cx="23322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Tx/>
            </a:pPr>
            <a:r>
              <a:rPr lang="en-US" sz="1600" b="1" dirty="0"/>
              <a:t>Unigram: 86%, Bigram: 13.4%, Trigram: 8%</a:t>
            </a:r>
          </a:p>
          <a:p>
            <a:pPr lvl="0">
              <a:buClrTx/>
            </a:pPr>
            <a:endParaRPr lang="en-US" sz="1600" b="1" dirty="0"/>
          </a:p>
          <a:p>
            <a:pPr lvl="0">
              <a:buClrTx/>
            </a:pPr>
            <a:r>
              <a:rPr lang="en-US" sz="1600" b="1" dirty="0"/>
              <a:t>Why is bigram and trigram accuracy lower?</a:t>
            </a:r>
            <a:endParaRPr lang="en-US" sz="1600" dirty="0"/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close up of a newspaper&#10;&#10;Description automatically generated">
            <a:extLst>
              <a:ext uri="{FF2B5EF4-FFF2-40B4-BE49-F238E27FC236}">
                <a16:creationId xmlns:a16="http://schemas.microsoft.com/office/drawing/2014/main" xmlns="" id="{D783A16F-50AC-2442-8AA1-9B7F5B2F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07" y="716328"/>
            <a:ext cx="6838693" cy="43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8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 : Combined Tagger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702920"/>
            <a:ext cx="912942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</a:pPr>
            <a:r>
              <a:rPr lang="en-US" sz="1600" b="1" dirty="0"/>
              <a:t>Combined Tagger: </a:t>
            </a:r>
            <a:r>
              <a:rPr lang="en-US" sz="1600" dirty="0"/>
              <a:t>create a chain of taggers, and each tagger would fall back on a </a:t>
            </a:r>
            <a:r>
              <a:rPr lang="en-US" sz="1600" dirty="0" err="1"/>
              <a:t>backoff</a:t>
            </a:r>
            <a:r>
              <a:rPr lang="en-US" sz="1600" dirty="0"/>
              <a:t> tagger</a:t>
            </a:r>
          </a:p>
          <a:p>
            <a:pPr lvl="0">
              <a:buClrTx/>
            </a:pPr>
            <a:r>
              <a:rPr lang="en-US" sz="1600" dirty="0"/>
              <a:t> if it cannot tag the input tokens</a:t>
            </a:r>
          </a:p>
          <a:p>
            <a:pPr lvl="0">
              <a:buClrTx/>
            </a:pPr>
            <a:endParaRPr lang="en-US" sz="1600" dirty="0"/>
          </a:p>
          <a:p>
            <a:pPr lvl="0">
              <a:buClrTx/>
            </a:pPr>
            <a:r>
              <a:rPr lang="en-US" sz="1600" b="1" dirty="0"/>
              <a:t>Accuracy: 91%</a:t>
            </a:r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92D3120-50AA-284D-97CD-F65A79739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73" y="2313668"/>
            <a:ext cx="7872613" cy="282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98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63" y="0"/>
            <a:ext cx="8673274" cy="572700"/>
          </a:xfrm>
        </p:spPr>
        <p:txBody>
          <a:bodyPr/>
          <a:lstStyle/>
          <a:p>
            <a:r>
              <a:rPr lang="en-US" dirty="0"/>
              <a:t>Part of Speech (POS) Tagging – “from 97% to 100%”</a:t>
            </a:r>
            <a:br>
              <a:rPr lang="en-US" dirty="0"/>
            </a:br>
            <a:r>
              <a:rPr lang="en-US" sz="800" dirty="0"/>
              <a:t>C Manning </a:t>
            </a:r>
            <a:r>
              <a:rPr lang="en-US" sz="800" dirty="0">
                <a:hlinkClick r:id="rId3"/>
              </a:rPr>
              <a:t>https://nlp.stanford.edu/pubs/CICLing2011-manning-tagging.pdf</a:t>
            </a:r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127220" y="694547"/>
            <a:ext cx="85985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Despite POS tagging being viewed as a “solved” problem, there is still opportunity for improvement.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Biggest opportunity is not from machine learning or feature engineering but in improving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has been resistance to improving training/corpus data – “real world is noisy”, ”overfitting</a:t>
            </a:r>
            <a:r>
              <a:rPr lang="en-US" sz="1800" dirty="0"/>
              <a:t>”,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E9FDFF6-713C-B349-A555-FC259E1EB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099" y="2608634"/>
            <a:ext cx="5057306" cy="2534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4F67E63-CB1D-5B41-AEC2-87285B218AD1}"/>
              </a:ext>
            </a:extLst>
          </p:cNvPr>
          <p:cNvSpPr txBox="1"/>
          <p:nvPr/>
        </p:nvSpPr>
        <p:spPr>
          <a:xfrm>
            <a:off x="3220278" y="3967701"/>
            <a:ext cx="346676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5A9AC64-4DA5-9A48-AE16-592920493FD3}"/>
              </a:ext>
            </a:extLst>
          </p:cNvPr>
          <p:cNvSpPr txBox="1"/>
          <p:nvPr/>
        </p:nvSpPr>
        <p:spPr>
          <a:xfrm>
            <a:off x="3220278" y="4549899"/>
            <a:ext cx="3466769" cy="326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78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Types of POS taggers – </a:t>
            </a:r>
            <a:r>
              <a:rPr lang="en-US" sz="2400" b="1" dirty="0"/>
              <a:t>Rule-based taggers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702920"/>
            <a:ext cx="881772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Composed of large number of handcrafted rules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Use contextual information to assign tags to ambiguous/unknown words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E.g., </a:t>
            </a:r>
            <a:r>
              <a:rPr lang="en-US" sz="2000" b="1" dirty="0"/>
              <a:t>If word W is preceded by a determiner and followed by a noun, tag it as an adjective</a:t>
            </a:r>
          </a:p>
          <a:p>
            <a:pPr lvl="0">
              <a:buClrTx/>
            </a:pPr>
            <a:r>
              <a:rPr lang="en-US" sz="2000" dirty="0"/>
              <a:t>              </a:t>
            </a:r>
            <a:r>
              <a:rPr lang="en-US" sz="2000" b="1" dirty="0"/>
              <a:t>Words ending with “ed” or “</a:t>
            </a:r>
            <a:r>
              <a:rPr lang="en-US" sz="2000" b="1" dirty="0" err="1"/>
              <a:t>ing</a:t>
            </a:r>
            <a:r>
              <a:rPr lang="en-US" sz="2000" b="1" dirty="0"/>
              <a:t>” must be tagged as a verb</a:t>
            </a:r>
          </a:p>
          <a:p>
            <a:pPr lvl="0">
              <a:buClrTx/>
            </a:pPr>
            <a:endParaRPr lang="en-US" sz="20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Process is not scalable, very manual and cumbersome. 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/>
              <a:t>Brill Tagger (supervised learning) </a:t>
            </a:r>
            <a:r>
              <a:rPr lang="en-US" sz="2000" dirty="0"/>
              <a:t>analyzes corpus/training data to find the set of tagging rules that minimize tagging errors and best define the corpus. </a:t>
            </a:r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08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Live session 9 </a:t>
            </a:r>
            <a:r>
              <a:rPr lang="mr-IN" dirty="0"/>
              <a:t>–</a:t>
            </a:r>
            <a:r>
              <a:rPr lang="en-US" dirty="0"/>
              <a:t> Midterm (no class) </a:t>
            </a:r>
          </a:p>
        </p:txBody>
      </p:sp>
    </p:spTree>
    <p:extLst>
      <p:ext uri="{BB962C8B-B14F-4D97-AF65-F5344CB8AC3E}">
        <p14:creationId xmlns:p14="http://schemas.microsoft.com/office/powerpoint/2010/main" val="18482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Types of POS taggers – </a:t>
            </a:r>
            <a:r>
              <a:rPr lang="en-US" sz="2400" b="1" dirty="0"/>
              <a:t>Stochastic taggers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702920"/>
            <a:ext cx="881772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Stochastic: models that incorporate frequency and/or probability (Bayesian learning, maximum likelihood, naïve </a:t>
            </a:r>
            <a:r>
              <a:rPr lang="en-US" sz="2000" dirty="0" err="1"/>
              <a:t>bayes</a:t>
            </a:r>
            <a:r>
              <a:rPr lang="en-US" sz="2000" dirty="0"/>
              <a:t>, </a:t>
            </a:r>
          </a:p>
          <a:p>
            <a:pPr lvl="0">
              <a:buClrTx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/>
              <a:t>Frequency-based</a:t>
            </a:r>
            <a:r>
              <a:rPr lang="en-US" sz="2000" dirty="0"/>
              <a:t>: assign tag that occurs most frequently with the word in the training data.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/>
              <a:t>Probability-based</a:t>
            </a:r>
            <a:r>
              <a:rPr lang="en-US" sz="2000" dirty="0"/>
              <a:t>: calculate the probability of occurrences of a given sequence of tags; </a:t>
            </a:r>
            <a:r>
              <a:rPr lang="en-US" sz="2000" b="1" dirty="0"/>
              <a:t> </a:t>
            </a:r>
            <a:r>
              <a:rPr lang="en-US" sz="2000" dirty="0"/>
              <a:t>best tag for a word is determined by the probability that it occurs with the n previous tags </a:t>
            </a:r>
            <a:r>
              <a:rPr lang="en-US" sz="2000" b="1" dirty="0"/>
              <a:t>(context, n-gram)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/>
              <a:t>Hidden Markov Models: </a:t>
            </a:r>
            <a:r>
              <a:rPr lang="en-US" sz="2000" dirty="0"/>
              <a:t>combines frequency and probability based approaches</a:t>
            </a:r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6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Markov  Chain Models 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702920"/>
            <a:ext cx="881772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Markov Chain Model example: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/>
              <a:t>Sunny, Rainy, Cloudy, Sunny, Sunny, Sunny, Rainy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978EA4-F508-8045-8748-C7C278FB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847" y="1870315"/>
            <a:ext cx="5956550" cy="302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5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Hidden Markov Models (HMMs)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646777"/>
            <a:ext cx="88177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b="1" dirty="0"/>
              <a:t>States (hidden)</a:t>
            </a:r>
            <a:r>
              <a:rPr lang="en-US" dirty="0"/>
              <a:t>: Rainy, Sunny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b="1" dirty="0"/>
              <a:t>Observations</a:t>
            </a:r>
            <a:r>
              <a:rPr lang="en-US" dirty="0"/>
              <a:t>: Walk, Shop, Clean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b="1" dirty="0"/>
              <a:t>Emission</a:t>
            </a:r>
            <a:r>
              <a:rPr lang="en-US" dirty="0"/>
              <a:t> probabilities: probabilities of making certain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observations given a particular state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b="1" dirty="0"/>
              <a:t>Transition</a:t>
            </a:r>
            <a:r>
              <a:rPr lang="en-US" dirty="0"/>
              <a:t> probabilities: probability of transitioning to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another state given a particular state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A4571580-D692-604C-880C-9A83BEE7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685" y="3102189"/>
            <a:ext cx="2569620" cy="1640785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54273A51-D53A-2F49-91D9-5F7510233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8" y="2519222"/>
            <a:ext cx="4783318" cy="2483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AF6B51-2A4E-7143-A47C-F3D990D49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337" y="152027"/>
            <a:ext cx="3566316" cy="27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5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Viterbi algorithm 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646777"/>
            <a:ext cx="881772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Find the most likely sequence of tags given a set of observations x1 … </a:t>
            </a:r>
            <a:r>
              <a:rPr lang="en-US" sz="1700" dirty="0" err="1"/>
              <a:t>xn</a:t>
            </a: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E.g., observations (N) = </a:t>
            </a:r>
            <a:r>
              <a:rPr lang="en-US" sz="1700" b="1" dirty="0"/>
              <a:t>the dog barks , possible tags (T)= {D, N, V}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Set of possible sequences: 3^3 (T^N)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Instead of a brute force algorithm, use Dynamic Programming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Dynamic programming </a:t>
            </a:r>
            <a:r>
              <a:rPr lang="en-US" sz="1700" dirty="0"/>
              <a:t>is a general technique to solve certain complex search problems by memorization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 1.) </a:t>
            </a:r>
            <a:r>
              <a:rPr lang="en-US" sz="1700" b="1" dirty="0"/>
              <a:t>Recursively decompose the large search problem </a:t>
            </a:r>
            <a:r>
              <a:rPr lang="en-US" sz="1700" dirty="0"/>
              <a:t>into smaller subproblems that can be solved efficiently –There is only a polynomial number of subproblems.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2.) </a:t>
            </a:r>
            <a:r>
              <a:rPr lang="en-US" sz="1700" b="1" dirty="0"/>
              <a:t>Store (</a:t>
            </a:r>
            <a:r>
              <a:rPr lang="en-US" sz="1700" b="1" dirty="0" err="1"/>
              <a:t>memoize</a:t>
            </a:r>
            <a:r>
              <a:rPr lang="en-US" sz="1700" b="1" dirty="0"/>
              <a:t>) the solution of each subproblem </a:t>
            </a:r>
            <a:r>
              <a:rPr lang="en-US" sz="1700" dirty="0"/>
              <a:t>in a common data structure –Processing this data structure takes polynomial time</a:t>
            </a: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3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Dynamic Programming – Fibonacci Series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0" y="962644"/>
            <a:ext cx="8817722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Recursive formula: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Fib(0) = 0, Fib(1) = 1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Fib(n) = Fib(n-1) + Fib(n-2) for all n &gt;= 2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Example: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Fib (5) = Fib(4) + Fib(3)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......</a:t>
            </a:r>
          </a:p>
          <a:p>
            <a:pPr lvl="0">
              <a:buClrTx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Fib (5) = Fib(1) + Fib(0) + Fib(1) + Fib(1) + Fib(0) + Fib(1) + Fib(0) + Fib(1)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FD9719-6496-E644-BFD3-52D8758D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221" y="495824"/>
            <a:ext cx="4512283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3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Viterbi algorithm </a:t>
            </a:r>
            <a:endParaRPr lang="en-US" sz="2400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69E11C5-E9DA-934D-A188-12885AF1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11" y="806181"/>
            <a:ext cx="7500777" cy="433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Part of Speech (POS)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 tagging can help determine important keywords in a document and assist in finding specific usages of a word (“Will” as a noun vs “will” as a verb)</a:t>
            </a:r>
          </a:p>
          <a:p>
            <a:endParaRPr lang="en-US" dirty="0"/>
          </a:p>
          <a:p>
            <a:r>
              <a:rPr lang="en-US" b="1" u="sng" dirty="0"/>
              <a:t>Structure hierarchy: </a:t>
            </a:r>
          </a:p>
          <a:p>
            <a:endParaRPr lang="en-US" b="1" u="sng" dirty="0"/>
          </a:p>
          <a:p>
            <a:r>
              <a:rPr lang="en-US" b="1" dirty="0"/>
              <a:t>Sentence &gt; Clause &gt; Phrase &gt; Word</a:t>
            </a:r>
          </a:p>
          <a:p>
            <a:endParaRPr lang="en-US" dirty="0"/>
          </a:p>
          <a:p>
            <a:r>
              <a:rPr lang="en-US" b="1" dirty="0"/>
              <a:t>Word</a:t>
            </a:r>
            <a:r>
              <a:rPr lang="en-US" dirty="0"/>
              <a:t>: Smallest language unit, has four major categories </a:t>
            </a:r>
            <a:r>
              <a:rPr lang="en-US" b="1" dirty="0"/>
              <a:t>Noun, Verb, Adjective, Adverb</a:t>
            </a:r>
          </a:p>
          <a:p>
            <a:endParaRPr lang="en-US" b="1" dirty="0"/>
          </a:p>
          <a:p>
            <a:r>
              <a:rPr lang="en-US" b="1" dirty="0"/>
              <a:t>Phrase:</a:t>
            </a:r>
            <a:r>
              <a:rPr lang="en-US" dirty="0"/>
              <a:t> usually groups of two or more words (without both subject and verb), has 5 major categories </a:t>
            </a:r>
            <a:r>
              <a:rPr lang="en-US" b="1" dirty="0"/>
              <a:t>NP, VP, ADJP, ADVP, and Prepositional Phrase. </a:t>
            </a:r>
            <a:r>
              <a:rPr lang="en-US" dirty="0"/>
              <a:t>Used as part of sentences</a:t>
            </a:r>
          </a:p>
          <a:p>
            <a:r>
              <a:rPr lang="en-US" b="1" dirty="0"/>
              <a:t>Shallow parsing is used to extract phrases.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98E5025F-0F37-AC4C-B8EC-C79E509E8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2859" y="3229583"/>
            <a:ext cx="9526282" cy="177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4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Part of Speech (POS)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4E15535-A5CF-D544-9281-02507496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5" y="945776"/>
            <a:ext cx="6879919" cy="37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81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Dependency Grammars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Grammar</a:t>
            </a:r>
            <a:r>
              <a:rPr lang="en-US" dirty="0"/>
              <a:t>: defines the syntax and structure of language. </a:t>
            </a:r>
          </a:p>
          <a:p>
            <a:endParaRPr lang="en-US" dirty="0"/>
          </a:p>
          <a:p>
            <a:r>
              <a:rPr lang="en-US" b="1" dirty="0"/>
              <a:t>Dependency grammar (word-based grammars): </a:t>
            </a:r>
            <a:r>
              <a:rPr lang="en-US" dirty="0"/>
              <a:t>A word has a relation or depends on another word based on the positioning of the words in the sentence</a:t>
            </a:r>
          </a:p>
          <a:p>
            <a:endParaRPr lang="en-US" dirty="0"/>
          </a:p>
          <a:p>
            <a:r>
              <a:rPr lang="en-US" b="1" dirty="0"/>
              <a:t>Directed acyclic graph (DAG): </a:t>
            </a:r>
            <a:r>
              <a:rPr lang="en-US" dirty="0"/>
              <a:t>Every node in the tree has at most one incoming edge, except the root node.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det </a:t>
            </a:r>
            <a:r>
              <a:rPr lang="en-US" dirty="0">
                <a:sym typeface="Wingdings" pitchFamily="2" charset="2"/>
              </a:rPr>
              <a:t>(fox, the), (dog, the)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nsub</a:t>
            </a:r>
            <a:r>
              <a:rPr lang="en-US" dirty="0">
                <a:sym typeface="Wingdings" pitchFamily="2" charset="2"/>
              </a:rPr>
              <a:t> (entity that acts as a subject of agent)</a:t>
            </a:r>
          </a:p>
          <a:p>
            <a:r>
              <a:rPr lang="en-US" dirty="0">
                <a:sym typeface="Wingdings" pitchFamily="2" charset="2"/>
              </a:rPr>
              <a:t> (is, fox), (jumping, he)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xmlns="" id="{FC095010-F217-8C42-9806-EEACBC249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934" y="2043010"/>
            <a:ext cx="4289898" cy="31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8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Dependency Grammars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EAA42C1-B9DD-6A4B-A8A0-03062248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29"/>
            <a:ext cx="9144000" cy="40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7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Constituency Grammars </a:t>
            </a:r>
            <a:r>
              <a:rPr lang="en-US" sz="1400" dirty="0"/>
              <a:t>(phrase structure grammars)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572700"/>
            <a:ext cx="7999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dirty="0"/>
              <a:t>Syntax and rules that govern the hierarchy and ordering of the various constituents in the sentences.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What words are used to construct the phrases or constituents</a:t>
            </a:r>
          </a:p>
          <a:p>
            <a:pPr marL="342900" indent="-342900">
              <a:buAutoNum type="arabicPeriod"/>
            </a:pPr>
            <a:r>
              <a:rPr lang="en-US" sz="1600" dirty="0"/>
              <a:t>How to order these constituents together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10E1343-5ACD-6548-9A02-736B89387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757" y="2319132"/>
            <a:ext cx="7461115" cy="28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1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Why is POS tagging hard?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F63D379-F365-AE4D-A0CD-94624E85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473"/>
            <a:ext cx="9144000" cy="39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6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“Time flies like an arrow”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xmlns="" id="{A8FAA353-1C09-924F-A6DA-75044A20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12" y="699293"/>
            <a:ext cx="5906975" cy="44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9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18026</TotalTime>
  <Words>1169</Words>
  <Application>Microsoft Macintosh PowerPoint</Application>
  <PresentationFormat>On-screen Show (16:9)</PresentationFormat>
  <Paragraphs>255</Paragraphs>
  <Slides>26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Simple Light</vt:lpstr>
      <vt:lpstr>Natural Language Processing Unit 7 POS Tagging </vt:lpstr>
      <vt:lpstr>Admin notes</vt:lpstr>
      <vt:lpstr>Part of Speech (POS) Tagging</vt:lpstr>
      <vt:lpstr>Part of Speech (POS) Tagging</vt:lpstr>
      <vt:lpstr>Dependency Grammars</vt:lpstr>
      <vt:lpstr>Dependency Grammars</vt:lpstr>
      <vt:lpstr>Constituency Grammars (phrase structure grammars)</vt:lpstr>
      <vt:lpstr>Why is POS tagging hard?</vt:lpstr>
      <vt:lpstr>“Time flies like an arrow”</vt:lpstr>
      <vt:lpstr>Relevant knowledge for POS tagging models </vt:lpstr>
      <vt:lpstr>Machine Learning refresher</vt:lpstr>
      <vt:lpstr>POS Tagging </vt:lpstr>
      <vt:lpstr>Automatic Tagging: Default Tagger</vt:lpstr>
      <vt:lpstr>Automatic Tagging: RegExp Tagger</vt:lpstr>
      <vt:lpstr>Automatic Tagging : N-Gram tagging</vt:lpstr>
      <vt:lpstr>Automatic Tagging : N-Gram tagging</vt:lpstr>
      <vt:lpstr>Automatic Tagging : Combined Tagger</vt:lpstr>
      <vt:lpstr>Part of Speech (POS) Tagging – “from 97% to 100%” C Manning https://nlp.stanford.edu/pubs/CICLing2011-manning-tagging.pdf</vt:lpstr>
      <vt:lpstr>Types of POS taggers – Rule-based taggers</vt:lpstr>
      <vt:lpstr>Types of POS taggers – Stochastic taggers</vt:lpstr>
      <vt:lpstr>Markov  Chain Models </vt:lpstr>
      <vt:lpstr>Hidden Markov Models (HMMs)</vt:lpstr>
      <vt:lpstr>Viterbi algorithm </vt:lpstr>
      <vt:lpstr>Dynamic Programming – Fibonacci Series</vt:lpstr>
      <vt:lpstr>Viterbi algorithm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280</cp:revision>
  <dcterms:modified xsi:type="dcterms:W3CDTF">2020-06-17T03:02:01Z</dcterms:modified>
</cp:coreProperties>
</file>